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2"/>
  </p:notesMasterIdLst>
  <p:sldIdLst>
    <p:sldId id="256" r:id="rId8"/>
    <p:sldId id="271" r:id="rId9"/>
    <p:sldId id="336" r:id="rId10"/>
    <p:sldId id="349" r:id="rId11"/>
    <p:sldId id="350" r:id="rId12"/>
    <p:sldId id="353" r:id="rId13"/>
    <p:sldId id="351" r:id="rId14"/>
    <p:sldId id="352" r:id="rId15"/>
    <p:sldId id="354" r:id="rId16"/>
    <p:sldId id="355" r:id="rId17"/>
    <p:sldId id="356" r:id="rId18"/>
    <p:sldId id="358" r:id="rId19"/>
    <p:sldId id="357" r:id="rId20"/>
    <p:sldId id="359" r:id="rId21"/>
    <p:sldId id="360" r:id="rId22"/>
    <p:sldId id="361" r:id="rId23"/>
    <p:sldId id="362" r:id="rId24"/>
    <p:sldId id="363" r:id="rId25"/>
    <p:sldId id="364" r:id="rId26"/>
    <p:sldId id="366" r:id="rId27"/>
    <p:sldId id="367" r:id="rId28"/>
    <p:sldId id="365" r:id="rId29"/>
    <p:sldId id="368" r:id="rId30"/>
    <p:sldId id="305" r:id="rId3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9"/>
            <p14:sldId id="350"/>
            <p14:sldId id="353"/>
            <p14:sldId id="351"/>
            <p14:sldId id="352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64"/>
            <p14:sldId id="366"/>
            <p14:sldId id="367"/>
            <p14:sldId id="365"/>
            <p14:sldId id="368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06" d="100"/>
          <a:sy n="106" d="100"/>
        </p:scale>
        <p:origin x="120" y="4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IiJzbXzOdH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724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float</a:t>
            </a:r>
            <a:r>
              <a:rPr lang="en-US" dirty="0"/>
              <a:t> Attribute</a:t>
            </a:r>
          </a:p>
          <a:p>
            <a:pPr>
              <a:buFont typeface="Arial" charset="0"/>
              <a:buChar char="•"/>
            </a:pPr>
            <a:r>
              <a:rPr lang="en-US" dirty="0"/>
              <a:t>Two Column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Liquid vs Frozen</a:t>
            </a:r>
          </a:p>
          <a:p>
            <a:pPr>
              <a:buFont typeface="Arial" charset="0"/>
              <a:buChar char="•"/>
            </a:pPr>
            <a:r>
              <a:rPr lang="en-US" dirty="0"/>
              <a:t>CSS Table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9B820-4F78-4C92-8A48-6FCC46FB0A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87" y="895350"/>
            <a:ext cx="4656649" cy="31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5631-8A3D-4323-B4F4-F14E9B2C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Above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1E09-5A87-4F25-9EB4-507585B6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A6EDF-2D71-402F-AC20-C0CA1D8B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1261536"/>
            <a:ext cx="5457143" cy="21904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669095-9B7F-4D7B-B624-F0CA1E762443}"/>
              </a:ext>
            </a:extLst>
          </p:cNvPr>
          <p:cNvSpPr/>
          <p:nvPr/>
        </p:nvSpPr>
        <p:spPr>
          <a:xfrm>
            <a:off x="1600200" y="1490136"/>
            <a:ext cx="5457143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F4FAE-1118-43EB-A047-5DB1E64EE9B3}"/>
              </a:ext>
            </a:extLst>
          </p:cNvPr>
          <p:cNvSpPr/>
          <p:nvPr/>
        </p:nvSpPr>
        <p:spPr>
          <a:xfrm>
            <a:off x="1600199" y="1871136"/>
            <a:ext cx="5457144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76F193-069B-4289-BBCD-0F63F5255F80}"/>
              </a:ext>
            </a:extLst>
          </p:cNvPr>
          <p:cNvSpPr/>
          <p:nvPr/>
        </p:nvSpPr>
        <p:spPr>
          <a:xfrm>
            <a:off x="1600200" y="3028950"/>
            <a:ext cx="5457143" cy="423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DFBA5-C158-42D8-8147-A321A423E041}"/>
              </a:ext>
            </a:extLst>
          </p:cNvPr>
          <p:cNvSpPr/>
          <p:nvPr/>
        </p:nvSpPr>
        <p:spPr>
          <a:xfrm>
            <a:off x="1600200" y="1261536"/>
            <a:ext cx="5457143" cy="19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626D3C-71CB-4D1D-BD2F-73C631468B4B}"/>
              </a:ext>
            </a:extLst>
          </p:cNvPr>
          <p:cNvCxnSpPr>
            <a:cxnSpLocks/>
          </p:cNvCxnSpPr>
          <p:nvPr/>
        </p:nvCxnSpPr>
        <p:spPr>
          <a:xfrm>
            <a:off x="5410201" y="2480736"/>
            <a:ext cx="1647142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F283C-D483-4E91-A90B-0B7F1942D8DC}"/>
              </a:ext>
            </a:extLst>
          </p:cNvPr>
          <p:cNvSpPr txBox="1"/>
          <p:nvPr/>
        </p:nvSpPr>
        <p:spPr>
          <a:xfrm>
            <a:off x="7162801" y="21575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&lt;p&gt; 250px margin</a:t>
            </a:r>
          </a:p>
        </p:txBody>
      </p:sp>
    </p:spTree>
    <p:extLst>
      <p:ext uri="{BB962C8B-B14F-4D97-AF65-F5344CB8AC3E}">
        <p14:creationId xmlns:p14="http://schemas.microsoft.com/office/powerpoint/2010/main" val="402248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D123-FBE4-4152-98C1-A7CD7006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876800" cy="609600"/>
          </a:xfrm>
        </p:spPr>
        <p:txBody>
          <a:bodyPr/>
          <a:lstStyle/>
          <a:p>
            <a:r>
              <a:rPr lang="en-US" dirty="0"/>
              <a:t>Color and Spacing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9FCFD-C272-40F8-AFE2-10B623B2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317EE-19B5-4508-8298-3DD1F490A67D}"/>
              </a:ext>
            </a:extLst>
          </p:cNvPr>
          <p:cNvSpPr/>
          <p:nvPr/>
        </p:nvSpPr>
        <p:spPr>
          <a:xfrm>
            <a:off x="290246" y="1356743"/>
            <a:ext cx="3962400" cy="364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#7e4040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margin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(images/sale.png)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background-repeat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no-repeat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line-height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7CC32-81AB-48E7-A538-E187F672C7EE}"/>
              </a:ext>
            </a:extLst>
          </p:cNvPr>
          <p:cNvSpPr/>
          <p:nvPr/>
        </p:nvSpPr>
        <p:spPr>
          <a:xfrm>
            <a:off x="640313" y="3709474"/>
            <a:ext cx="2180377" cy="2847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0D62F-3F1D-4A1D-8A4B-BD665FEC02A2}"/>
              </a:ext>
            </a:extLst>
          </p:cNvPr>
          <p:cNvSpPr/>
          <p:nvPr/>
        </p:nvSpPr>
        <p:spPr>
          <a:xfrm>
            <a:off x="595046" y="2571750"/>
            <a:ext cx="2438400" cy="21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7F1F16-F27B-441B-B9C4-08702053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97" y="448013"/>
            <a:ext cx="4046115" cy="42663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78F31E-0F0F-4317-A3AB-9A02296CCA2F}"/>
              </a:ext>
            </a:extLst>
          </p:cNvPr>
          <p:cNvSpPr txBox="1"/>
          <p:nvPr/>
        </p:nvSpPr>
        <p:spPr>
          <a:xfrm>
            <a:off x="1198477" y="750450"/>
            <a:ext cx="340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Not an easy fix for this. Let’s remove the border and color for now.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56EE3-BCC3-446C-83B7-FCBADE4295CF}"/>
              </a:ext>
            </a:extLst>
          </p:cNvPr>
          <p:cNvCxnSpPr>
            <a:cxnSpLocks/>
          </p:cNvCxnSpPr>
          <p:nvPr/>
        </p:nvCxnSpPr>
        <p:spPr>
          <a:xfrm>
            <a:off x="3838186" y="1191878"/>
            <a:ext cx="3858014" cy="9226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3A92-5536-4253-B8BF-B4FEEF54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Test the Resize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D1A8-45D2-4305-8C48-4DEBE717F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406682"/>
            <a:ext cx="39243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Test your page to see how it looks in different window shapes.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6F483-E614-47D9-AA16-7655B8FE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553DB-183F-4426-B070-EECAAD58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14404"/>
            <a:ext cx="4147128" cy="364251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548317-B38B-45E0-BC7E-6EDA2F3E6C10}"/>
              </a:ext>
            </a:extLst>
          </p:cNvPr>
          <p:cNvSpPr/>
          <p:nvPr/>
        </p:nvSpPr>
        <p:spPr>
          <a:xfrm>
            <a:off x="7543801" y="4219900"/>
            <a:ext cx="609600" cy="485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44458-B4C7-4006-B87E-19A941BCD119}"/>
              </a:ext>
            </a:extLst>
          </p:cNvPr>
          <p:cNvSpPr txBox="1"/>
          <p:nvPr/>
        </p:nvSpPr>
        <p:spPr>
          <a:xfrm>
            <a:off x="1085849" y="3409950"/>
            <a:ext cx="281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common problem with an easy fix.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A7D3C-9626-427A-8717-A09E25D7FC38}"/>
              </a:ext>
            </a:extLst>
          </p:cNvPr>
          <p:cNvCxnSpPr>
            <a:cxnSpLocks/>
          </p:cNvCxnSpPr>
          <p:nvPr/>
        </p:nvCxnSpPr>
        <p:spPr>
          <a:xfrm>
            <a:off x="2895600" y="3867150"/>
            <a:ext cx="4953754" cy="5509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90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2C34-914E-4A5A-8B09-2B7ED7F6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Clear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531C4-7446-471F-8F43-04E67014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2C352-62C8-4ECB-A964-F530B15C4118}"/>
              </a:ext>
            </a:extLst>
          </p:cNvPr>
          <p:cNvSpPr/>
          <p:nvPr/>
        </p:nvSpPr>
        <p:spPr>
          <a:xfrm>
            <a:off x="5113699" y="1200150"/>
            <a:ext cx="3048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9FA2C-19F7-4F2D-81D7-0C5489A5CC90}"/>
              </a:ext>
            </a:extLst>
          </p:cNvPr>
          <p:cNvSpPr/>
          <p:nvPr/>
        </p:nvSpPr>
        <p:spPr>
          <a:xfrm>
            <a:off x="5113699" y="1733549"/>
            <a:ext cx="3048000" cy="9906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78404-9E13-47F4-BCF4-C19CB273D90E}"/>
              </a:ext>
            </a:extLst>
          </p:cNvPr>
          <p:cNvSpPr/>
          <p:nvPr/>
        </p:nvSpPr>
        <p:spPr>
          <a:xfrm>
            <a:off x="5029200" y="1047750"/>
            <a:ext cx="3200400" cy="2895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2E9A4-F1A4-417A-A176-83D4B1E3DC5D}"/>
              </a:ext>
            </a:extLst>
          </p:cNvPr>
          <p:cNvSpPr txBox="1"/>
          <p:nvPr/>
        </p:nvSpPr>
        <p:spPr>
          <a:xfrm>
            <a:off x="5113699" y="172279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Inline elements wrap around the float.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19C5A-2684-4F7A-B2C4-4C890939C533}"/>
              </a:ext>
            </a:extLst>
          </p:cNvPr>
          <p:cNvGrpSpPr/>
          <p:nvPr/>
        </p:nvGrpSpPr>
        <p:grpSpPr>
          <a:xfrm>
            <a:off x="5113699" y="2829137"/>
            <a:ext cx="3048000" cy="646331"/>
            <a:chOff x="5113699" y="3195874"/>
            <a:chExt cx="3048000" cy="646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271511-14F7-48FA-A892-E840C04E92DE}"/>
                </a:ext>
              </a:extLst>
            </p:cNvPr>
            <p:cNvSpPr/>
            <p:nvPr/>
          </p:nvSpPr>
          <p:spPr>
            <a:xfrm>
              <a:off x="5113699" y="3214851"/>
              <a:ext cx="30480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F28075-6EDB-4DF7-B0B4-9E5CC307963E}"/>
                </a:ext>
              </a:extLst>
            </p:cNvPr>
            <p:cNvSpPr txBox="1"/>
            <p:nvPr/>
          </p:nvSpPr>
          <p:spPr>
            <a:xfrm>
              <a:off x="5113699" y="3195874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Beyond the float the </a:t>
              </a:r>
            </a:p>
            <a:p>
              <a:r>
                <a:rPr lang="en-US" dirty="0"/>
                <a:t>inline elements fill the block.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7C21C9-E856-466B-95C7-1EBD95784136}"/>
              </a:ext>
            </a:extLst>
          </p:cNvPr>
          <p:cNvSpPr txBox="1"/>
          <p:nvPr/>
        </p:nvSpPr>
        <p:spPr>
          <a:xfrm>
            <a:off x="331206" y="1870442"/>
            <a:ext cx="388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Has the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</a:rPr>
              <a:t>clear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</a:rPr>
              <a:t>right</a:t>
            </a:r>
            <a:r>
              <a:rPr lang="en-US" sz="1600" i="1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browser moves the element down the page until it is clear of floaters (on the right)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E982B-2BBA-411B-9591-AC854D32AF76}"/>
              </a:ext>
            </a:extLst>
          </p:cNvPr>
          <p:cNvSpPr/>
          <p:nvPr/>
        </p:nvSpPr>
        <p:spPr>
          <a:xfrm>
            <a:off x="1566250" y="1955548"/>
            <a:ext cx="1448554" cy="289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72ADD3-1C7A-47AC-94CE-8C423D3F2C5D}"/>
              </a:ext>
            </a:extLst>
          </p:cNvPr>
          <p:cNvCxnSpPr>
            <a:cxnSpLocks/>
          </p:cNvCxnSpPr>
          <p:nvPr/>
        </p:nvCxnSpPr>
        <p:spPr>
          <a:xfrm>
            <a:off x="4092921" y="2120820"/>
            <a:ext cx="1015497" cy="12129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D09AFE-F55B-4006-9957-5626D1452D28}"/>
              </a:ext>
            </a:extLst>
          </p:cNvPr>
          <p:cNvSpPr/>
          <p:nvPr/>
        </p:nvSpPr>
        <p:spPr>
          <a:xfrm>
            <a:off x="7207313" y="1102072"/>
            <a:ext cx="990600" cy="2039480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-0.00087 0.0833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262A-728B-4F0A-9AD7-32BB7F8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Clear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9CAC3-1274-47C3-B019-C927A8A7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BCF51-136B-4184-83DC-B9ABEAE6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895350"/>
            <a:ext cx="5112420" cy="38100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809B5-C3B3-4454-80C8-7575701E4EFF}"/>
              </a:ext>
            </a:extLst>
          </p:cNvPr>
          <p:cNvSpPr/>
          <p:nvPr/>
        </p:nvSpPr>
        <p:spPr>
          <a:xfrm>
            <a:off x="381000" y="819150"/>
            <a:ext cx="2882544" cy="178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rustyFooter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#303030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text-align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DD5B51-ED98-44FE-BCBD-53AD7643523E}"/>
              </a:ext>
            </a:extLst>
          </p:cNvPr>
          <p:cNvCxnSpPr>
            <a:cxnSpLocks/>
          </p:cNvCxnSpPr>
          <p:nvPr/>
        </p:nvCxnSpPr>
        <p:spPr>
          <a:xfrm>
            <a:off x="2209800" y="2038350"/>
            <a:ext cx="5486401" cy="2362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FB3177-A65A-43CE-BB51-9E4E6466ECD8}"/>
              </a:ext>
            </a:extLst>
          </p:cNvPr>
          <p:cNvSpPr/>
          <p:nvPr/>
        </p:nvSpPr>
        <p:spPr>
          <a:xfrm>
            <a:off x="7696201" y="4254029"/>
            <a:ext cx="457200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56F7-AE10-4F54-86BE-A332833FFB9C}"/>
              </a:ext>
            </a:extLst>
          </p:cNvPr>
          <p:cNvSpPr/>
          <p:nvPr/>
        </p:nvSpPr>
        <p:spPr>
          <a:xfrm>
            <a:off x="381000" y="789538"/>
            <a:ext cx="1524000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24AD3A-15BD-4757-8530-042082F6B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4400" y="2157569"/>
            <a:ext cx="4267200" cy="2800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4E7DB-1246-4F04-AEAC-443943B7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is 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6383-32BE-49C3-94E8-D4B1A455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29762"/>
            <a:ext cx="8077200" cy="4191000"/>
          </a:xfrm>
        </p:spPr>
        <p:txBody>
          <a:bodyPr/>
          <a:lstStyle/>
          <a:p>
            <a:r>
              <a:rPr lang="en-US" sz="2400" dirty="0"/>
              <a:t>The simple two-column layout proved tricky.</a:t>
            </a:r>
          </a:p>
          <a:p>
            <a:r>
              <a:rPr lang="en-US" sz="2400" dirty="0"/>
              <a:t>We still didn’t solve the “guarantee” border and color.</a:t>
            </a:r>
          </a:p>
          <a:p>
            <a:r>
              <a:rPr lang="en-US" sz="2400" dirty="0"/>
              <a:t>Lots of trial and error in implementing it.</a:t>
            </a:r>
          </a:p>
          <a:p>
            <a:r>
              <a:rPr lang="en-US" sz="2400" dirty="0"/>
              <a:t>Your design might look perfect … until you            resize the browser.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9A6D-77A9-45BD-96F8-01874D11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9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2C6300-F95B-48F6-BB73-DC23C3413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77" y="1504951"/>
            <a:ext cx="5185499" cy="3432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59E05-7E9F-4CAF-9CF6-8F52142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and Frozen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AC95-B11F-4223-A31A-CCFF524F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95350"/>
            <a:ext cx="7010400" cy="4114800"/>
          </a:xfrm>
        </p:spPr>
        <p:txBody>
          <a:bodyPr/>
          <a:lstStyle/>
          <a:p>
            <a:r>
              <a:rPr lang="en-US" dirty="0"/>
              <a:t>A page that resizes with the browser: LIQUID</a:t>
            </a:r>
          </a:p>
          <a:p>
            <a:endParaRPr lang="en-US" dirty="0"/>
          </a:p>
          <a:p>
            <a:r>
              <a:rPr lang="en-US" dirty="0"/>
              <a:t>A page with fixed content size: FROZEN</a:t>
            </a:r>
          </a:p>
          <a:p>
            <a:endParaRPr lang="en-US" dirty="0"/>
          </a:p>
          <a:p>
            <a:r>
              <a:rPr lang="en-US" dirty="0"/>
              <a:t>We just built a liquid page. </a:t>
            </a:r>
          </a:p>
          <a:p>
            <a:r>
              <a:rPr lang="en-US" dirty="0"/>
              <a:t>Now for a frozen 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018D0-0455-439B-A4D6-AECBE727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A36AF-1AEC-403C-B492-EA979BE3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32" y="920827"/>
            <a:ext cx="4220528" cy="401955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741FB-B99F-41B0-AFDA-8DA546C6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Frozen Ruler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AF3BE-DC84-4E92-B193-F49BDCCE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CA2EF-C10F-439C-A473-9042158CD269}"/>
              </a:ext>
            </a:extLst>
          </p:cNvPr>
          <p:cNvSpPr/>
          <p:nvPr/>
        </p:nvSpPr>
        <p:spPr>
          <a:xfrm>
            <a:off x="266700" y="560131"/>
            <a:ext cx="3429000" cy="1466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allcontent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rustyHeader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...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rustyFooter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...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7A9981-7A05-4DCC-A490-B00213E6F9A8}"/>
              </a:ext>
            </a:extLst>
          </p:cNvPr>
          <p:cNvGrpSpPr/>
          <p:nvPr/>
        </p:nvGrpSpPr>
        <p:grpSpPr>
          <a:xfrm>
            <a:off x="304800" y="283132"/>
            <a:ext cx="1295400" cy="276999"/>
            <a:chOff x="6606540" y="3884162"/>
            <a:chExt cx="1295400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3C31E7-26BC-4646-982F-9CE4209C94EF}"/>
                </a:ext>
              </a:extLst>
            </p:cNvPr>
            <p:cNvSpPr txBox="1"/>
            <p:nvPr/>
          </p:nvSpPr>
          <p:spPr>
            <a:xfrm>
              <a:off x="6606540" y="3884162"/>
              <a:ext cx="129540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 index.html</a:t>
              </a:r>
            </a:p>
          </p:txBody>
        </p:sp>
        <p:pic>
          <p:nvPicPr>
            <p:cNvPr id="9" name="Picture 2" descr="Image result for file icon">
              <a:extLst>
                <a:ext uri="{FF2B5EF4-FFF2-40B4-BE49-F238E27FC236}">
                  <a16:creationId xmlns:a16="http://schemas.microsoft.com/office/drawing/2014/main" id="{95781A84-06D6-4A7F-B244-E0E0173DC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777" y="3941312"/>
              <a:ext cx="173026" cy="17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51607-63E1-4D58-84B0-786792AB7A9E}"/>
              </a:ext>
            </a:extLst>
          </p:cNvPr>
          <p:cNvCxnSpPr>
            <a:cxnSpLocks/>
          </p:cNvCxnSpPr>
          <p:nvPr/>
        </p:nvCxnSpPr>
        <p:spPr>
          <a:xfrm flipH="1">
            <a:off x="2362200" y="895350"/>
            <a:ext cx="1447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A53A8-70F6-4D1C-A597-821054AB0331}"/>
              </a:ext>
            </a:extLst>
          </p:cNvPr>
          <p:cNvSpPr/>
          <p:nvPr/>
        </p:nvSpPr>
        <p:spPr>
          <a:xfrm>
            <a:off x="304800" y="2647950"/>
            <a:ext cx="3282150" cy="2257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#E0E0E0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allcontent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padding-top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#E0E0E0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34C2CC-CC97-43EA-8AF5-F0818FDDF50C}"/>
              </a:ext>
            </a:extLst>
          </p:cNvPr>
          <p:cNvGrpSpPr/>
          <p:nvPr/>
        </p:nvGrpSpPr>
        <p:grpSpPr>
          <a:xfrm>
            <a:off x="327037" y="2370951"/>
            <a:ext cx="1295400" cy="276999"/>
            <a:chOff x="6606540" y="3884162"/>
            <a:chExt cx="1295400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568DD-9561-438C-BFEC-731EBBEB51B1}"/>
                </a:ext>
              </a:extLst>
            </p:cNvPr>
            <p:cNvSpPr txBox="1"/>
            <p:nvPr/>
          </p:nvSpPr>
          <p:spPr>
            <a:xfrm>
              <a:off x="6606540" y="3884162"/>
              <a:ext cx="129540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 rusty.css</a:t>
              </a:r>
            </a:p>
          </p:txBody>
        </p:sp>
        <p:pic>
          <p:nvPicPr>
            <p:cNvPr id="16" name="Picture 2" descr="Image result for file icon">
              <a:extLst>
                <a:ext uri="{FF2B5EF4-FFF2-40B4-BE49-F238E27FC236}">
                  <a16:creationId xmlns:a16="http://schemas.microsoft.com/office/drawing/2014/main" id="{57577C27-D927-4105-B170-25674991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777" y="3941312"/>
              <a:ext cx="173026" cy="17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B7129C-3785-4DB6-A4D9-5CA6F3E83FB4}"/>
              </a:ext>
            </a:extLst>
          </p:cNvPr>
          <p:cNvCxnSpPr>
            <a:cxnSpLocks/>
          </p:cNvCxnSpPr>
          <p:nvPr/>
        </p:nvCxnSpPr>
        <p:spPr>
          <a:xfrm flipH="1">
            <a:off x="457200" y="3181350"/>
            <a:ext cx="2362200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8A1967-899D-4E7C-A1B3-1C5E3D7DA977}"/>
              </a:ext>
            </a:extLst>
          </p:cNvPr>
          <p:cNvCxnSpPr>
            <a:cxnSpLocks/>
          </p:cNvCxnSpPr>
          <p:nvPr/>
        </p:nvCxnSpPr>
        <p:spPr>
          <a:xfrm flipH="1">
            <a:off x="4831320" y="4502975"/>
            <a:ext cx="3082705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E0F625-9F81-4FA5-9A94-EA02BA7A7578}"/>
              </a:ext>
            </a:extLst>
          </p:cNvPr>
          <p:cNvSpPr txBox="1"/>
          <p:nvPr/>
        </p:nvSpPr>
        <p:spPr>
          <a:xfrm>
            <a:off x="5866567" y="45029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1000px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E0026A-94A8-46E7-B53B-6F2063E41F81}"/>
              </a:ext>
            </a:extLst>
          </p:cNvPr>
          <p:cNvSpPr/>
          <p:nvPr/>
        </p:nvSpPr>
        <p:spPr>
          <a:xfrm>
            <a:off x="2998538" y="3328936"/>
            <a:ext cx="2112742" cy="985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#guarantee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2DB365-19C1-4C91-8FEC-71427EC39AE8}"/>
              </a:ext>
            </a:extLst>
          </p:cNvPr>
          <p:cNvCxnSpPr>
            <a:cxnSpLocks/>
          </p:cNvCxnSpPr>
          <p:nvPr/>
        </p:nvCxnSpPr>
        <p:spPr>
          <a:xfrm flipV="1">
            <a:off x="4191000" y="2370951"/>
            <a:ext cx="762000" cy="11865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835-4295-49E6-ABCE-74309743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Margins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E62D9-37F4-4271-82B7-CCB9E260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CD4FE-518A-475F-83BE-87010DCB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41" y="803969"/>
            <a:ext cx="5607317" cy="247621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3DA796-95CF-4F59-A1CE-EEF9DBB05293}"/>
              </a:ext>
            </a:extLst>
          </p:cNvPr>
          <p:cNvSpPr/>
          <p:nvPr/>
        </p:nvSpPr>
        <p:spPr>
          <a:xfrm>
            <a:off x="2667000" y="3438333"/>
            <a:ext cx="4572000" cy="12448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allcontent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...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margin-left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margin-right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2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D489-4B9A-46F5-9749-0A44D881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151"/>
            <a:ext cx="7772400" cy="609600"/>
          </a:xfrm>
        </p:spPr>
        <p:txBody>
          <a:bodyPr/>
          <a:lstStyle/>
          <a:p>
            <a:r>
              <a:rPr lang="en-US" dirty="0"/>
              <a:t>Absolute Positioning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C7D4-E6AD-4E1B-8E2A-8BA90B4A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E6EC2-557B-45DA-8EFC-ACF8320D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49" y="898525"/>
            <a:ext cx="3131376" cy="372505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67DED7-377F-406A-8B72-AD8000B855E5}"/>
              </a:ext>
            </a:extLst>
          </p:cNvPr>
          <p:cNvSpPr/>
          <p:nvPr/>
        </p:nvSpPr>
        <p:spPr>
          <a:xfrm>
            <a:off x="301212" y="387414"/>
            <a:ext cx="2438400" cy="107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boxA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boxB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boxC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8AD34-30A4-463F-AB17-1414B0256B4A}"/>
              </a:ext>
            </a:extLst>
          </p:cNvPr>
          <p:cNvSpPr/>
          <p:nvPr/>
        </p:nvSpPr>
        <p:spPr>
          <a:xfrm>
            <a:off x="301212" y="1708053"/>
            <a:ext cx="2362200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boxA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position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absolute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left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width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4F967-BC2D-46E7-BB98-1649CBEE907C}"/>
              </a:ext>
            </a:extLst>
          </p:cNvPr>
          <p:cNvSpPr/>
          <p:nvPr/>
        </p:nvSpPr>
        <p:spPr>
          <a:xfrm>
            <a:off x="2895600" y="1708053"/>
            <a:ext cx="2293176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boxB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absolute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bottom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BBBB0D-469F-4462-845A-69496B0CB6B8}"/>
              </a:ext>
            </a:extLst>
          </p:cNvPr>
          <p:cNvSpPr/>
          <p:nvPr/>
        </p:nvSpPr>
        <p:spPr>
          <a:xfrm>
            <a:off x="1261245" y="3251314"/>
            <a:ext cx="2209519" cy="1574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0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boxC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absolute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275px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330px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orange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z-index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D73747-B1C0-44D9-A855-9C9F0113F0BB}"/>
              </a:ext>
            </a:extLst>
          </p:cNvPr>
          <p:cNvCxnSpPr>
            <a:cxnSpLocks/>
          </p:cNvCxnSpPr>
          <p:nvPr/>
        </p:nvCxnSpPr>
        <p:spPr>
          <a:xfrm>
            <a:off x="6477000" y="1397000"/>
            <a:ext cx="6349" cy="4286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8CD3B5-6131-4FAE-B6A1-50A136B61531}"/>
              </a:ext>
            </a:extLst>
          </p:cNvPr>
          <p:cNvCxnSpPr>
            <a:cxnSpLocks/>
          </p:cNvCxnSpPr>
          <p:nvPr/>
        </p:nvCxnSpPr>
        <p:spPr>
          <a:xfrm>
            <a:off x="5615749" y="1825625"/>
            <a:ext cx="87160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BD1EC6-1EFC-4358-990C-9B3D642C49B1}"/>
              </a:ext>
            </a:extLst>
          </p:cNvPr>
          <p:cNvCxnSpPr>
            <a:cxnSpLocks/>
          </p:cNvCxnSpPr>
          <p:nvPr/>
        </p:nvCxnSpPr>
        <p:spPr>
          <a:xfrm flipH="1">
            <a:off x="7658101" y="3308350"/>
            <a:ext cx="1079499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673E01-AA8D-4924-95CC-CC0BA3DC4F4F}"/>
              </a:ext>
            </a:extLst>
          </p:cNvPr>
          <p:cNvCxnSpPr>
            <a:cxnSpLocks/>
          </p:cNvCxnSpPr>
          <p:nvPr/>
        </p:nvCxnSpPr>
        <p:spPr>
          <a:xfrm flipV="1">
            <a:off x="7658101" y="3308350"/>
            <a:ext cx="0" cy="131523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155FB5-B25B-4A0E-AF5C-21A4629E3CA4}"/>
              </a:ext>
            </a:extLst>
          </p:cNvPr>
          <p:cNvCxnSpPr>
            <a:cxnSpLocks/>
          </p:cNvCxnSpPr>
          <p:nvPr/>
        </p:nvCxnSpPr>
        <p:spPr>
          <a:xfrm>
            <a:off x="7061200" y="1397000"/>
            <a:ext cx="0" cy="120015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7157D8-D851-4723-89CF-D635B797EF64}"/>
              </a:ext>
            </a:extLst>
          </p:cNvPr>
          <p:cNvCxnSpPr>
            <a:cxnSpLocks/>
          </p:cNvCxnSpPr>
          <p:nvPr/>
        </p:nvCxnSpPr>
        <p:spPr>
          <a:xfrm>
            <a:off x="5615749" y="2600325"/>
            <a:ext cx="1445451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04B2A7-E9D4-4271-A3B6-C460A8C92687}"/>
              </a:ext>
            </a:extLst>
          </p:cNvPr>
          <p:cNvSpPr txBox="1"/>
          <p:nvPr/>
        </p:nvSpPr>
        <p:spPr>
          <a:xfrm>
            <a:off x="6039805" y="1816527"/>
            <a:ext cx="54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200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94D57-BD01-476B-A067-FEEE913B6DB1}"/>
              </a:ext>
            </a:extLst>
          </p:cNvPr>
          <p:cNvSpPr txBox="1"/>
          <p:nvPr/>
        </p:nvSpPr>
        <p:spPr>
          <a:xfrm>
            <a:off x="6471668" y="1477050"/>
            <a:ext cx="54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E855EF-EFEE-40A8-BC6C-2C45AB260F32}"/>
              </a:ext>
            </a:extLst>
          </p:cNvPr>
          <p:cNvSpPr txBox="1"/>
          <p:nvPr/>
        </p:nvSpPr>
        <p:spPr>
          <a:xfrm>
            <a:off x="7696200" y="3031351"/>
            <a:ext cx="54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50D391-5CB9-408A-A19D-0617E0BFDBF9}"/>
              </a:ext>
            </a:extLst>
          </p:cNvPr>
          <p:cNvSpPr txBox="1"/>
          <p:nvPr/>
        </p:nvSpPr>
        <p:spPr>
          <a:xfrm>
            <a:off x="7239000" y="3401624"/>
            <a:ext cx="54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300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0F9CD2-7FAF-46F4-B7A4-328B96D87D79}"/>
              </a:ext>
            </a:extLst>
          </p:cNvPr>
          <p:cNvSpPr txBox="1"/>
          <p:nvPr/>
        </p:nvSpPr>
        <p:spPr>
          <a:xfrm>
            <a:off x="6614891" y="2651466"/>
            <a:ext cx="54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330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65BEED-EB02-4C1C-ACE0-4D43961D6C68}"/>
              </a:ext>
            </a:extLst>
          </p:cNvPr>
          <p:cNvSpPr txBox="1"/>
          <p:nvPr/>
        </p:nvSpPr>
        <p:spPr>
          <a:xfrm>
            <a:off x="6695314" y="2239680"/>
            <a:ext cx="54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275</a:t>
            </a:r>
          </a:p>
        </p:txBody>
      </p:sp>
    </p:spTree>
    <p:extLst>
      <p:ext uri="{BB962C8B-B14F-4D97-AF65-F5344CB8AC3E}">
        <p14:creationId xmlns:p14="http://schemas.microsoft.com/office/powerpoint/2010/main" val="345300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161430"/>
            <a:ext cx="64770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https://www.w3schools.com/css/css3_flexbox.asp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https://www.youtube.com/watch?v=IiJzbXzOdHQ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5C135-8EE4-4A04-A66B-C5E4D6F20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290" y="2405978"/>
            <a:ext cx="6400810" cy="22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7193-07B9-44C0-A707-EF9D8F08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7151"/>
            <a:ext cx="7239000" cy="609600"/>
          </a:xfrm>
        </p:spPr>
        <p:txBody>
          <a:bodyPr/>
          <a:lstStyle/>
          <a:p>
            <a:r>
              <a:rPr lang="en-US" dirty="0"/>
              <a:t>Table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10AB5-D825-4149-B418-4BB15BC6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23225-507B-447C-AA92-7DC6AD2FB4AB}"/>
              </a:ext>
            </a:extLst>
          </p:cNvPr>
          <p:cNvSpPr/>
          <p:nvPr/>
        </p:nvSpPr>
        <p:spPr>
          <a:xfrm>
            <a:off x="853440" y="440042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B218D-5587-4F45-9B90-A0264F646366}"/>
              </a:ext>
            </a:extLst>
          </p:cNvPr>
          <p:cNvSpPr/>
          <p:nvPr/>
        </p:nvSpPr>
        <p:spPr>
          <a:xfrm>
            <a:off x="1691640" y="440042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C024D-A22A-49D7-A637-D25759DAE809}"/>
              </a:ext>
            </a:extLst>
          </p:cNvPr>
          <p:cNvSpPr/>
          <p:nvPr/>
        </p:nvSpPr>
        <p:spPr>
          <a:xfrm>
            <a:off x="2529840" y="440042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D4333-D2E7-42C6-885E-06840D0DE374}"/>
              </a:ext>
            </a:extLst>
          </p:cNvPr>
          <p:cNvSpPr/>
          <p:nvPr/>
        </p:nvSpPr>
        <p:spPr>
          <a:xfrm>
            <a:off x="853440" y="973442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4BDCA-FA3D-4665-8214-C2202EA652E0}"/>
              </a:ext>
            </a:extLst>
          </p:cNvPr>
          <p:cNvSpPr/>
          <p:nvPr/>
        </p:nvSpPr>
        <p:spPr>
          <a:xfrm>
            <a:off x="1691640" y="973442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774606-0FD7-44BA-8F90-27C7DC7AACB0}"/>
              </a:ext>
            </a:extLst>
          </p:cNvPr>
          <p:cNvSpPr/>
          <p:nvPr/>
        </p:nvSpPr>
        <p:spPr>
          <a:xfrm>
            <a:off x="2529840" y="973442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621C9-AF8C-48CC-BBAA-668F2474B987}"/>
              </a:ext>
            </a:extLst>
          </p:cNvPr>
          <p:cNvSpPr txBox="1"/>
          <p:nvPr/>
        </p:nvSpPr>
        <p:spPr>
          <a:xfrm>
            <a:off x="175260" y="564135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Row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FCFBB-0757-4819-8A14-C011BB1E2A5A}"/>
              </a:ext>
            </a:extLst>
          </p:cNvPr>
          <p:cNvSpPr txBox="1"/>
          <p:nvPr/>
        </p:nvSpPr>
        <p:spPr>
          <a:xfrm>
            <a:off x="796290" y="84611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4A8F11-18A2-4EB9-AE01-9557086963C6}"/>
              </a:ext>
            </a:extLst>
          </p:cNvPr>
          <p:cNvSpPr txBox="1"/>
          <p:nvPr/>
        </p:nvSpPr>
        <p:spPr>
          <a:xfrm>
            <a:off x="2682240" y="1070865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Cell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E39611-4E43-420B-A26E-25F4A45558B0}"/>
              </a:ext>
            </a:extLst>
          </p:cNvPr>
          <p:cNvCxnSpPr>
            <a:cxnSpLocks/>
          </p:cNvCxnSpPr>
          <p:nvPr/>
        </p:nvCxnSpPr>
        <p:spPr>
          <a:xfrm>
            <a:off x="793806" y="733412"/>
            <a:ext cx="2802834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8B887-F35E-4430-8B7F-E760D675FE25}"/>
              </a:ext>
            </a:extLst>
          </p:cNvPr>
          <p:cNvCxnSpPr>
            <a:cxnSpLocks/>
          </p:cNvCxnSpPr>
          <p:nvPr/>
        </p:nvCxnSpPr>
        <p:spPr>
          <a:xfrm>
            <a:off x="1285296" y="363842"/>
            <a:ext cx="14577" cy="1447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B5E7134-E4EC-44D2-AFF3-82E8B9111349}"/>
              </a:ext>
            </a:extLst>
          </p:cNvPr>
          <p:cNvSpPr/>
          <p:nvPr/>
        </p:nvSpPr>
        <p:spPr>
          <a:xfrm>
            <a:off x="5638800" y="1590266"/>
            <a:ext cx="1295400" cy="22449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4592FA-5FF9-46EA-BAE8-0FDBDFD087C9}"/>
              </a:ext>
            </a:extLst>
          </p:cNvPr>
          <p:cNvSpPr/>
          <p:nvPr/>
        </p:nvSpPr>
        <p:spPr>
          <a:xfrm>
            <a:off x="6934200" y="1590266"/>
            <a:ext cx="838200" cy="22449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3D051D-D9B8-49B0-8E9A-2439AC235689}"/>
              </a:ext>
            </a:extLst>
          </p:cNvPr>
          <p:cNvSpPr txBox="1"/>
          <p:nvPr/>
        </p:nvSpPr>
        <p:spPr>
          <a:xfrm>
            <a:off x="5649567" y="1647134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97D07-8413-40EA-BF83-3FE862957AF9}"/>
              </a:ext>
            </a:extLst>
          </p:cNvPr>
          <p:cNvSpPr txBox="1"/>
          <p:nvPr/>
        </p:nvSpPr>
        <p:spPr>
          <a:xfrm>
            <a:off x="6975447" y="1647134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flyer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C7D7CB-6625-41EE-9751-C3DBF653BE8D}"/>
              </a:ext>
            </a:extLst>
          </p:cNvPr>
          <p:cNvSpPr/>
          <p:nvPr/>
        </p:nvSpPr>
        <p:spPr>
          <a:xfrm>
            <a:off x="5638800" y="1144623"/>
            <a:ext cx="2133600" cy="267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BDD819-0C2D-47D9-A2A0-EA2D754863DF}"/>
              </a:ext>
            </a:extLst>
          </p:cNvPr>
          <p:cNvSpPr/>
          <p:nvPr/>
        </p:nvSpPr>
        <p:spPr>
          <a:xfrm>
            <a:off x="5638800" y="4013299"/>
            <a:ext cx="2133600" cy="267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0FB284-2513-40F4-A13F-672D5A1CEE4E}"/>
              </a:ext>
            </a:extLst>
          </p:cNvPr>
          <p:cNvSpPr/>
          <p:nvPr/>
        </p:nvSpPr>
        <p:spPr>
          <a:xfrm>
            <a:off x="5562600" y="1497620"/>
            <a:ext cx="2286000" cy="24457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A2301E-7C61-41F5-9EBD-F179B87C45B7}"/>
              </a:ext>
            </a:extLst>
          </p:cNvPr>
          <p:cNvSpPr txBox="1"/>
          <p:nvPr/>
        </p:nvSpPr>
        <p:spPr>
          <a:xfrm>
            <a:off x="5638800" y="110025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header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1E5A25-C0F8-41C3-8574-7E530F6E3EC0}"/>
              </a:ext>
            </a:extLst>
          </p:cNvPr>
          <p:cNvSpPr txBox="1"/>
          <p:nvPr/>
        </p:nvSpPr>
        <p:spPr>
          <a:xfrm>
            <a:off x="5638800" y="397778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footer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995C2A-6BCC-474A-85DA-1AD560E62056}"/>
              </a:ext>
            </a:extLst>
          </p:cNvPr>
          <p:cNvSpPr txBox="1"/>
          <p:nvPr/>
        </p:nvSpPr>
        <p:spPr>
          <a:xfrm>
            <a:off x="4838700" y="14197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4FD47C-B333-40B1-8267-080E9222ADDA}"/>
              </a:ext>
            </a:extLst>
          </p:cNvPr>
          <p:cNvSpPr txBox="1"/>
          <p:nvPr/>
        </p:nvSpPr>
        <p:spPr>
          <a:xfrm>
            <a:off x="4343400" y="225811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 Row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77E5AC-9124-4CCC-8F0A-53DE8A1AA557}"/>
              </a:ext>
            </a:extLst>
          </p:cNvPr>
          <p:cNvCxnSpPr>
            <a:cxnSpLocks/>
          </p:cNvCxnSpPr>
          <p:nvPr/>
        </p:nvCxnSpPr>
        <p:spPr>
          <a:xfrm>
            <a:off x="5113020" y="2465264"/>
            <a:ext cx="29641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01F1581-0EC5-49B7-A7B3-D570EF6A660C}"/>
              </a:ext>
            </a:extLst>
          </p:cNvPr>
          <p:cNvSpPr/>
          <p:nvPr/>
        </p:nvSpPr>
        <p:spPr>
          <a:xfrm>
            <a:off x="209550" y="1609967"/>
            <a:ext cx="4152900" cy="3191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rustyHeader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tableContainer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tableRow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"main"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"flyer"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"footer"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1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9F2F-C79F-41A1-A797-8759CEFD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3733800" cy="609600"/>
          </a:xfrm>
        </p:spPr>
        <p:txBody>
          <a:bodyPr/>
          <a:lstStyle/>
          <a:p>
            <a:r>
              <a:rPr lang="en-US" dirty="0"/>
              <a:t>Table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2D3CF-E486-4B0E-B8C1-0E82A418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2301E-A3A6-4F9F-8834-B779D21158C1}"/>
              </a:ext>
            </a:extLst>
          </p:cNvPr>
          <p:cNvSpPr/>
          <p:nvPr/>
        </p:nvSpPr>
        <p:spPr>
          <a:xfrm>
            <a:off x="304800" y="838119"/>
            <a:ext cx="2819400" cy="400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tableContainer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border-spacing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tableRow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table-row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table-cell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#main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table-cell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71C21-A6B5-41C8-80EF-9965818C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04276"/>
            <a:ext cx="4992426" cy="466109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55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C9F7-1275-4E52-B619-8687B686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Options: Bootstrap (twitter)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E1BC-4B41-454B-B005-73513012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9F54F-1739-44BE-B9DA-E260ECEC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9444"/>
            <a:ext cx="6858000" cy="3577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0E00A9-86CA-4A76-87C4-1F767B6F6331}"/>
              </a:ext>
            </a:extLst>
          </p:cNvPr>
          <p:cNvSpPr/>
          <p:nvPr/>
        </p:nvSpPr>
        <p:spPr>
          <a:xfrm>
            <a:off x="2508584" y="742265"/>
            <a:ext cx="336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http://getbootstrap.com/</a:t>
            </a:r>
          </a:p>
        </p:txBody>
      </p:sp>
    </p:spTree>
    <p:extLst>
      <p:ext uri="{BB962C8B-B14F-4D97-AF65-F5344CB8AC3E}">
        <p14:creationId xmlns:p14="http://schemas.microsoft.com/office/powerpoint/2010/main" val="77333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AE42-D38A-46E6-A335-618CB419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Options: CSS3 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F007-DBF1-4AE0-97C2-9B710A17D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07" y="742950"/>
            <a:ext cx="7162800" cy="457200"/>
          </a:xfrm>
        </p:spPr>
        <p:txBody>
          <a:bodyPr/>
          <a:lstStyle/>
          <a:p>
            <a:r>
              <a:rPr lang="en-US" dirty="0"/>
              <a:t>Fairly new (not supported by less-than IE11).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F73FA-7DAA-4684-BD6E-8BC3C524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5DF5-B082-4815-9EB7-4A30350E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0336"/>
            <a:ext cx="5410200" cy="36286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416727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F55CF2-AE70-48E5-8B39-B73C2AEE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61" y="1029455"/>
            <a:ext cx="2924559" cy="297209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381000" y="939674"/>
            <a:ext cx="54102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list of open/closed dates to the “about” page of the Rusty Ruler. Like:</a:t>
            </a:r>
          </a:p>
          <a:p>
            <a:pPr lvl="1"/>
            <a:r>
              <a:rPr lang="en-US" dirty="0"/>
              <a:t>Closed Monday for Memorial Day</a:t>
            </a:r>
          </a:p>
          <a:p>
            <a:pPr lvl="1"/>
            <a:r>
              <a:rPr lang="en-US" dirty="0"/>
              <a:t>Closing early Wednesday for pep rally.</a:t>
            </a:r>
          </a:p>
          <a:p>
            <a:pPr lvl="1"/>
            <a:r>
              <a:rPr lang="en-US" dirty="0"/>
              <a:t>Open all day Friday!</a:t>
            </a:r>
          </a:p>
          <a:p>
            <a:r>
              <a:rPr lang="en-US" dirty="0"/>
              <a:t>Try floating the list left then right.</a:t>
            </a:r>
          </a:p>
          <a:p>
            <a:r>
              <a:rPr lang="en-US" dirty="0"/>
              <a:t>Try using a table layout.</a:t>
            </a:r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11: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Layout and Positioning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E46E-4E25-4294-A279-5912DD32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Ruler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09CC-75B9-4C9C-9045-302101E5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95350"/>
            <a:ext cx="4800600" cy="2667000"/>
          </a:xfrm>
        </p:spPr>
        <p:txBody>
          <a:bodyPr/>
          <a:lstStyle/>
          <a:p>
            <a:r>
              <a:rPr lang="en-US" dirty="0"/>
              <a:t>Redesign The Rusty Ruler site with a modern layout.</a:t>
            </a:r>
          </a:p>
          <a:p>
            <a:endParaRPr lang="en-US" dirty="0"/>
          </a:p>
          <a:p>
            <a:r>
              <a:rPr lang="en-US" dirty="0"/>
              <a:t>Add a header and footer.</a:t>
            </a:r>
          </a:p>
          <a:p>
            <a:endParaRPr lang="en-US" dirty="0"/>
          </a:p>
          <a:p>
            <a:r>
              <a:rPr lang="en-US" dirty="0"/>
              <a:t>Move the weekly-specials to the main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AB688-CA7F-42EB-BEC2-AA3756CB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D5B3E-2CA9-4DEE-B780-9030E9043F70}"/>
              </a:ext>
            </a:extLst>
          </p:cNvPr>
          <p:cNvSpPr/>
          <p:nvPr/>
        </p:nvSpPr>
        <p:spPr>
          <a:xfrm>
            <a:off x="5257800" y="1047750"/>
            <a:ext cx="3276600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0E843-F8FA-4E56-9A87-FC41EEDE1D99}"/>
              </a:ext>
            </a:extLst>
          </p:cNvPr>
          <p:cNvSpPr/>
          <p:nvPr/>
        </p:nvSpPr>
        <p:spPr>
          <a:xfrm>
            <a:off x="7467600" y="1352548"/>
            <a:ext cx="1066800" cy="3048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D7F11-30B2-4AA1-9618-AE8872F4CB23}"/>
              </a:ext>
            </a:extLst>
          </p:cNvPr>
          <p:cNvSpPr/>
          <p:nvPr/>
        </p:nvSpPr>
        <p:spPr>
          <a:xfrm>
            <a:off x="5257800" y="1047749"/>
            <a:ext cx="3276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B79032-B45C-445F-9300-2CE62DA58725}"/>
              </a:ext>
            </a:extLst>
          </p:cNvPr>
          <p:cNvSpPr/>
          <p:nvPr/>
        </p:nvSpPr>
        <p:spPr>
          <a:xfrm>
            <a:off x="5257800" y="4400549"/>
            <a:ext cx="3276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C165F-06AF-467B-BFB5-8C5853BB8377}"/>
              </a:ext>
            </a:extLst>
          </p:cNvPr>
          <p:cNvSpPr txBox="1"/>
          <p:nvPr/>
        </p:nvSpPr>
        <p:spPr>
          <a:xfrm>
            <a:off x="6248400" y="10154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Stylish 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320DB-3D4C-482B-ADA5-7A439A4DE7B0}"/>
              </a:ext>
            </a:extLst>
          </p:cNvPr>
          <p:cNvSpPr txBox="1"/>
          <p:nvPr/>
        </p:nvSpPr>
        <p:spPr>
          <a:xfrm>
            <a:off x="6178603" y="43682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Stylish footer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C32F9-3ED2-4EE7-A9C6-FB95E697BEB9}"/>
              </a:ext>
            </a:extLst>
          </p:cNvPr>
          <p:cNvSpPr txBox="1"/>
          <p:nvPr/>
        </p:nvSpPr>
        <p:spPr>
          <a:xfrm>
            <a:off x="7696200" y="178915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Flyer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F5DFA-5D62-42EF-A1E9-672B4913B4AF}"/>
              </a:ext>
            </a:extLst>
          </p:cNvPr>
          <p:cNvSpPr txBox="1"/>
          <p:nvPr/>
        </p:nvSpPr>
        <p:spPr>
          <a:xfrm>
            <a:off x="5753100" y="179349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Main Content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3554848-C172-4009-963A-9BD4E74A0070}"/>
              </a:ext>
            </a:extLst>
          </p:cNvPr>
          <p:cNvSpPr/>
          <p:nvPr/>
        </p:nvSpPr>
        <p:spPr>
          <a:xfrm>
            <a:off x="5334000" y="3486150"/>
            <a:ext cx="2057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7968B11-C838-4A95-AD09-373294E6448E}"/>
              </a:ext>
            </a:extLst>
          </p:cNvPr>
          <p:cNvSpPr/>
          <p:nvPr/>
        </p:nvSpPr>
        <p:spPr>
          <a:xfrm>
            <a:off x="7505700" y="3486150"/>
            <a:ext cx="9525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15446-896B-4458-88F9-842A8F7116D6}"/>
              </a:ext>
            </a:extLst>
          </p:cNvPr>
          <p:cNvSpPr txBox="1"/>
          <p:nvPr/>
        </p:nvSpPr>
        <p:spPr>
          <a:xfrm>
            <a:off x="7620000" y="3688591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Fixed 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DAB5C-2927-4435-BAB5-9E154B1642D3}"/>
              </a:ext>
            </a:extLst>
          </p:cNvPr>
          <p:cNvSpPr txBox="1"/>
          <p:nvPr/>
        </p:nvSpPr>
        <p:spPr>
          <a:xfrm>
            <a:off x="5898136" y="375570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Expands</a:t>
            </a:r>
          </a:p>
        </p:txBody>
      </p:sp>
    </p:spTree>
    <p:extLst>
      <p:ext uri="{BB962C8B-B14F-4D97-AF65-F5344CB8AC3E}">
        <p14:creationId xmlns:p14="http://schemas.microsoft.com/office/powerpoint/2010/main" val="286442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 animBg="1"/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DDB4-CDBB-4057-86F4-8B3FD162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3733800" cy="609600"/>
          </a:xfrm>
        </p:spPr>
        <p:txBody>
          <a:bodyPr/>
          <a:lstStyle/>
          <a:p>
            <a:r>
              <a:rPr lang="en-US" dirty="0"/>
              <a:t>Current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A802-1B18-4E51-A07F-890D3381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88F5C-F564-4DD1-A52B-4D5F8539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80214"/>
            <a:ext cx="4145733" cy="455019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29D41-C656-4F38-908F-EC8010C3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1723938" cy="1371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659FFD-4D0C-4DDE-9BA7-C50964110F71}"/>
              </a:ext>
            </a:extLst>
          </p:cNvPr>
          <p:cNvCxnSpPr>
            <a:cxnSpLocks/>
          </p:cNvCxnSpPr>
          <p:nvPr/>
        </p:nvCxnSpPr>
        <p:spPr>
          <a:xfrm flipV="1">
            <a:off x="2057400" y="666751"/>
            <a:ext cx="2514600" cy="9905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2C610-4066-453C-A8BB-43389461ED9C}"/>
              </a:ext>
            </a:extLst>
          </p:cNvPr>
          <p:cNvSpPr txBox="1"/>
          <p:nvPr/>
        </p:nvSpPr>
        <p:spPr>
          <a:xfrm>
            <a:off x="1143000" y="31051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Additional text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19FB4-2C57-4F19-9887-059D906F1AFF}"/>
              </a:ext>
            </a:extLst>
          </p:cNvPr>
          <p:cNvCxnSpPr>
            <a:cxnSpLocks/>
          </p:cNvCxnSpPr>
          <p:nvPr/>
        </p:nvCxnSpPr>
        <p:spPr>
          <a:xfrm flipV="1">
            <a:off x="2680580" y="2308634"/>
            <a:ext cx="1891420" cy="10039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23048F-ED6B-4111-B4DD-04DE32EDC7B5}"/>
              </a:ext>
            </a:extLst>
          </p:cNvPr>
          <p:cNvCxnSpPr>
            <a:cxnSpLocks/>
          </p:cNvCxnSpPr>
          <p:nvPr/>
        </p:nvCxnSpPr>
        <p:spPr>
          <a:xfrm flipV="1">
            <a:off x="2688125" y="3181350"/>
            <a:ext cx="1883875" cy="1312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C28C-D639-44DC-A259-D5988049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648200" cy="609600"/>
          </a:xfrm>
        </p:spPr>
        <p:txBody>
          <a:bodyPr/>
          <a:lstStyle/>
          <a:p>
            <a:r>
              <a:rPr lang="en-US" dirty="0"/>
              <a:t>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5BFE7-A552-490B-A884-D8A1BB05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E8C20-C3BF-4617-9801-69F6661DEB46}"/>
              </a:ext>
            </a:extLst>
          </p:cNvPr>
          <p:cNvSpPr/>
          <p:nvPr/>
        </p:nvSpPr>
        <p:spPr>
          <a:xfrm>
            <a:off x="228600" y="1276350"/>
            <a:ext cx="3429000" cy="364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&lt;body&gt;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rustyHeader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"images/store2.png"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&gt;...&lt;/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rustyFooter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&amp;copy;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2017, 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 trademarks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&lt;/body&gt;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D39E0-BF16-4829-9976-4B272BBEFC57}"/>
              </a:ext>
            </a:extLst>
          </p:cNvPr>
          <p:cNvSpPr/>
          <p:nvPr/>
        </p:nvSpPr>
        <p:spPr>
          <a:xfrm>
            <a:off x="6573916" y="666751"/>
            <a:ext cx="2470087" cy="404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#E0E0E0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rustyHeader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#303030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rustyFooter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#303030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text-align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rustyFooter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margin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#F0C0C0;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D5541-C8A9-413D-9144-9A5895C335AF}"/>
              </a:ext>
            </a:extLst>
          </p:cNvPr>
          <p:cNvSpPr txBox="1"/>
          <p:nvPr/>
        </p:nvSpPr>
        <p:spPr>
          <a:xfrm>
            <a:off x="266323" y="984073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index.html</a:t>
            </a:r>
          </a:p>
        </p:txBody>
      </p:sp>
      <p:pic>
        <p:nvPicPr>
          <p:cNvPr id="10" name="Picture 2" descr="Image result for file icon">
            <a:extLst>
              <a:ext uri="{FF2B5EF4-FFF2-40B4-BE49-F238E27FC236}">
                <a16:creationId xmlns:a16="http://schemas.microsoft.com/office/drawing/2014/main" id="{64EA3B3C-6C50-43AF-A6F5-15803080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0" y="1041223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F19470-6997-4416-9AFD-150CBECA1E67}"/>
              </a:ext>
            </a:extLst>
          </p:cNvPr>
          <p:cNvSpPr txBox="1"/>
          <p:nvPr/>
        </p:nvSpPr>
        <p:spPr>
          <a:xfrm>
            <a:off x="6573916" y="376549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2" name="Picture 2" descr="Image result for file icon">
            <a:extLst>
              <a:ext uri="{FF2B5EF4-FFF2-40B4-BE49-F238E27FC236}">
                <a16:creationId xmlns:a16="http://schemas.microsoft.com/office/drawing/2014/main" id="{E52BEE07-FC83-4050-AAF6-33438FB6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53" y="433699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09657A-DB61-4D63-BE58-D086050A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427" y="1475716"/>
            <a:ext cx="3477696" cy="234088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543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C1D3-502C-483D-8235-32AF19C2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7151"/>
            <a:ext cx="5867400" cy="609600"/>
          </a:xfrm>
        </p:spPr>
        <p:txBody>
          <a:bodyPr/>
          <a:lstStyle/>
          <a:p>
            <a:r>
              <a:rPr lang="en-US" dirty="0"/>
              <a:t>Moving the Flyer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1B6F2-6199-413A-B472-AD35CB00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C6B68E-4584-4140-BA27-4B11D3B7C614}"/>
              </a:ext>
            </a:extLst>
          </p:cNvPr>
          <p:cNvSpPr/>
          <p:nvPr/>
        </p:nvSpPr>
        <p:spPr>
          <a:xfrm>
            <a:off x="228600" y="798484"/>
            <a:ext cx="4724400" cy="387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0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"rusty.css"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"header"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0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"images/store2.png"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"flyer"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"header"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Weekly Item Specials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...	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"footer"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Mention this flyer ...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Welcome to the Rusty Ruler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41E4F-B9CD-4596-A9D6-6E8EB6BF69AA}"/>
              </a:ext>
            </a:extLst>
          </p:cNvPr>
          <p:cNvSpPr txBox="1"/>
          <p:nvPr/>
        </p:nvSpPr>
        <p:spPr>
          <a:xfrm>
            <a:off x="228600" y="501456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index.html</a:t>
            </a:r>
          </a:p>
        </p:txBody>
      </p:sp>
      <p:pic>
        <p:nvPicPr>
          <p:cNvPr id="9" name="Picture 2" descr="Image result for file icon">
            <a:extLst>
              <a:ext uri="{FF2B5EF4-FFF2-40B4-BE49-F238E27FC236}">
                <a16:creationId xmlns:a16="http://schemas.microsoft.com/office/drawing/2014/main" id="{AB6C0637-7849-47FE-BC09-A913B175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7" y="585401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3B3071-2A4C-449F-8AFE-BD072F44A6D4}"/>
              </a:ext>
            </a:extLst>
          </p:cNvPr>
          <p:cNvSpPr/>
          <p:nvPr/>
        </p:nvSpPr>
        <p:spPr>
          <a:xfrm>
            <a:off x="509217" y="2562118"/>
            <a:ext cx="3168376" cy="16098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C77A3-571E-4B70-8F6A-206FD84587DA}"/>
              </a:ext>
            </a:extLst>
          </p:cNvPr>
          <p:cNvSpPr txBox="1"/>
          <p:nvPr/>
        </p:nvSpPr>
        <p:spPr>
          <a:xfrm>
            <a:off x="3455783" y="3257550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items.html</a:t>
            </a:r>
          </a:p>
        </p:txBody>
      </p:sp>
      <p:pic>
        <p:nvPicPr>
          <p:cNvPr id="11" name="Picture 2" descr="Image result for file icon">
            <a:extLst>
              <a:ext uri="{FF2B5EF4-FFF2-40B4-BE49-F238E27FC236}">
                <a16:creationId xmlns:a16="http://schemas.microsoft.com/office/drawing/2014/main" id="{86D6E3B5-DF73-4870-AC07-B20DCCC1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20" y="3314700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A58462-01D6-443F-89D9-3FEFBF66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953"/>
            <a:ext cx="2665154" cy="466671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723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223B-084E-4D84-86CA-A8A851BE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the Flyer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9A64-9F62-458C-A609-27D3D53E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83A57-F8F8-4A8E-B64A-FD6C029D0C32}"/>
              </a:ext>
            </a:extLst>
          </p:cNvPr>
          <p:cNvSpPr/>
          <p:nvPr/>
        </p:nvSpPr>
        <p:spPr>
          <a:xfrm>
            <a:off x="152400" y="1062071"/>
            <a:ext cx="3886200" cy="3781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#7e4040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(images/sale.png)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background-repeat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no-repeat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line-height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7E885C-8F4A-4EB6-83B6-CA6EC724591C}"/>
              </a:ext>
            </a:extLst>
          </p:cNvPr>
          <p:cNvGrpSpPr/>
          <p:nvPr/>
        </p:nvGrpSpPr>
        <p:grpSpPr>
          <a:xfrm>
            <a:off x="228600" y="725535"/>
            <a:ext cx="1295400" cy="276999"/>
            <a:chOff x="3458047" y="2562119"/>
            <a:chExt cx="129540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C5B79B-A5A3-4AC2-8F87-9288E72DCCCF}"/>
                </a:ext>
              </a:extLst>
            </p:cNvPr>
            <p:cNvSpPr txBox="1"/>
            <p:nvPr/>
          </p:nvSpPr>
          <p:spPr>
            <a:xfrm>
              <a:off x="3458047" y="2562119"/>
              <a:ext cx="129540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 rusty.css</a:t>
              </a:r>
            </a:p>
          </p:txBody>
        </p:sp>
        <p:pic>
          <p:nvPicPr>
            <p:cNvPr id="7" name="Picture 2" descr="Image result for file icon">
              <a:extLst>
                <a:ext uri="{FF2B5EF4-FFF2-40B4-BE49-F238E27FC236}">
                  <a16:creationId xmlns:a16="http://schemas.microsoft.com/office/drawing/2014/main" id="{24225D6F-A994-479C-8E62-583E6D42B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284" y="2619269"/>
              <a:ext cx="173026" cy="17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7F0955-CDCF-4177-91B1-4E25E6782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69" y="708748"/>
            <a:ext cx="3033261" cy="4187789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80548E-C7EC-460E-B9BD-615165375BA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315202" y="1809750"/>
            <a:ext cx="457198" cy="945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9EC32C-96EF-4B1D-87E5-D1EEC9EAB1D0}"/>
              </a:ext>
            </a:extLst>
          </p:cNvPr>
          <p:cNvSpPr txBox="1"/>
          <p:nvPr/>
        </p:nvSpPr>
        <p:spPr>
          <a:xfrm>
            <a:off x="7772400" y="158115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Needs to be white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6298-778C-4A80-BFE6-E05007A59D7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355598" y="1904316"/>
            <a:ext cx="416802" cy="3231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947096-1CCB-405E-A8E9-326E44CFAC43}"/>
              </a:ext>
            </a:extLst>
          </p:cNvPr>
          <p:cNvSpPr txBox="1"/>
          <p:nvPr/>
        </p:nvSpPr>
        <p:spPr>
          <a:xfrm>
            <a:off x="7620000" y="56437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Spacing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E800A4-A8B8-4C98-97AA-2EF2C1E74DCF}"/>
              </a:ext>
            </a:extLst>
          </p:cNvPr>
          <p:cNvCxnSpPr>
            <a:cxnSpLocks/>
          </p:cNvCxnSpPr>
          <p:nvPr/>
        </p:nvCxnSpPr>
        <p:spPr>
          <a:xfrm flipH="1">
            <a:off x="7010400" y="933703"/>
            <a:ext cx="706969" cy="7617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98238B-047E-45BC-9593-1832964654F3}"/>
              </a:ext>
            </a:extLst>
          </p:cNvPr>
          <p:cNvCxnSpPr>
            <a:cxnSpLocks/>
          </p:cNvCxnSpPr>
          <p:nvPr/>
        </p:nvCxnSpPr>
        <p:spPr>
          <a:xfrm flipH="1">
            <a:off x="6400800" y="933703"/>
            <a:ext cx="1317538" cy="10651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E660-A696-4492-97A3-90F76381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Above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7D4C-FE8F-4C2A-ADB3-C349347AF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F37CA-24B1-4535-BF05-001DF07E84D8}"/>
              </a:ext>
            </a:extLst>
          </p:cNvPr>
          <p:cNvSpPr/>
          <p:nvPr/>
        </p:nvSpPr>
        <p:spPr>
          <a:xfrm>
            <a:off x="4953000" y="2078148"/>
            <a:ext cx="3048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6B03A3-0961-44C0-9FB8-8A2CA4348F6F}"/>
              </a:ext>
            </a:extLst>
          </p:cNvPr>
          <p:cNvSpPr/>
          <p:nvPr/>
        </p:nvSpPr>
        <p:spPr>
          <a:xfrm>
            <a:off x="4953000" y="2611547"/>
            <a:ext cx="3048000" cy="9906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E3257-A71F-497F-A38E-15A768243316}"/>
              </a:ext>
            </a:extLst>
          </p:cNvPr>
          <p:cNvSpPr/>
          <p:nvPr/>
        </p:nvSpPr>
        <p:spPr>
          <a:xfrm>
            <a:off x="4953000" y="3754548"/>
            <a:ext cx="30480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35BDD-E784-45D2-B6CB-EF5C19CD0894}"/>
              </a:ext>
            </a:extLst>
          </p:cNvPr>
          <p:cNvSpPr/>
          <p:nvPr/>
        </p:nvSpPr>
        <p:spPr>
          <a:xfrm>
            <a:off x="7046614" y="2544024"/>
            <a:ext cx="990600" cy="1475526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293740-9ACA-41CB-9821-B79FBC46E741}"/>
              </a:ext>
            </a:extLst>
          </p:cNvPr>
          <p:cNvSpPr/>
          <p:nvPr/>
        </p:nvSpPr>
        <p:spPr>
          <a:xfrm>
            <a:off x="4876800" y="1849548"/>
            <a:ext cx="3200400" cy="2819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1AAF9-EB01-4096-A18D-8200F5422EF5}"/>
              </a:ext>
            </a:extLst>
          </p:cNvPr>
          <p:cNvSpPr txBox="1"/>
          <p:nvPr/>
        </p:nvSpPr>
        <p:spPr>
          <a:xfrm>
            <a:off x="4953000" y="260079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Inline elements wrap around the float.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9B96A-B498-4BA3-976E-2CB181587D03}"/>
              </a:ext>
            </a:extLst>
          </p:cNvPr>
          <p:cNvSpPr txBox="1"/>
          <p:nvPr/>
        </p:nvSpPr>
        <p:spPr>
          <a:xfrm>
            <a:off x="4953000" y="3735571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Beyond the float the </a:t>
            </a:r>
          </a:p>
          <a:p>
            <a:r>
              <a:rPr lang="en-US" dirty="0"/>
              <a:t>inline elements fill the block.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F5917-3851-4AF9-8AA1-65ED73C9A114}"/>
              </a:ext>
            </a:extLst>
          </p:cNvPr>
          <p:cNvCxnSpPr>
            <a:cxnSpLocks/>
          </p:cNvCxnSpPr>
          <p:nvPr/>
        </p:nvCxnSpPr>
        <p:spPr>
          <a:xfrm>
            <a:off x="7046614" y="1586113"/>
            <a:ext cx="420986" cy="13666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C7C2B2-43D0-4BDB-9ED7-3AED135874B0}"/>
              </a:ext>
            </a:extLst>
          </p:cNvPr>
          <p:cNvSpPr txBox="1"/>
          <p:nvPr/>
        </p:nvSpPr>
        <p:spPr>
          <a:xfrm>
            <a:off x="6390992" y="97155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Extends behind the float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4DBA1-E972-49ED-8761-4484B646F240}"/>
              </a:ext>
            </a:extLst>
          </p:cNvPr>
          <p:cNvSpPr txBox="1"/>
          <p:nvPr/>
        </p:nvSpPr>
        <p:spPr>
          <a:xfrm>
            <a:off x="357989" y="895350"/>
            <a:ext cx="426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browser flows the page top to bottom.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floating element starts where it would normally be down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Block elements take up the width of the page as normal. They extend under the floating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Inline elements wrap around the floating elements.</a:t>
            </a:r>
          </a:p>
        </p:txBody>
      </p:sp>
    </p:spTree>
    <p:extLst>
      <p:ext uri="{BB962C8B-B14F-4D97-AF65-F5344CB8AC3E}">
        <p14:creationId xmlns:p14="http://schemas.microsoft.com/office/powerpoint/2010/main" val="270659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12403</TotalTime>
  <Words>995</Words>
  <Application>Microsoft Office PowerPoint</Application>
  <PresentationFormat>On-screen Show (16:9)</PresentationFormat>
  <Paragraphs>330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Layout</vt:lpstr>
      <vt:lpstr>See Also</vt:lpstr>
      <vt:lpstr>In the Book</vt:lpstr>
      <vt:lpstr>The Ruler 2.0</vt:lpstr>
      <vt:lpstr>Current Look</vt:lpstr>
      <vt:lpstr>Header and Footer</vt:lpstr>
      <vt:lpstr>Moving the Flyer</vt:lpstr>
      <vt:lpstr>Floating the Flyer</vt:lpstr>
      <vt:lpstr>Floating Above Blocks</vt:lpstr>
      <vt:lpstr>Floating Above Blocks</vt:lpstr>
      <vt:lpstr>Color and Spacing</vt:lpstr>
      <vt:lpstr>Test the Resize</vt:lpstr>
      <vt:lpstr>All Clear</vt:lpstr>
      <vt:lpstr>All Clear</vt:lpstr>
      <vt:lpstr>Layout is an Art</vt:lpstr>
      <vt:lpstr>Liquid and Frozen Layouts</vt:lpstr>
      <vt:lpstr>The Frozen Ruler</vt:lpstr>
      <vt:lpstr>Auto Margins</vt:lpstr>
      <vt:lpstr>Absolute Positioning</vt:lpstr>
      <vt:lpstr>Table Display</vt:lpstr>
      <vt:lpstr>Table Display</vt:lpstr>
      <vt:lpstr>Other Options: Bootstrap (twitter)</vt:lpstr>
      <vt:lpstr>Other Options: CSS3 Flexbox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391</cp:revision>
  <cp:lastPrinted>2015-07-06T21:44:19Z</cp:lastPrinted>
  <dcterms:created xsi:type="dcterms:W3CDTF">2015-07-04T21:12:26Z</dcterms:created>
  <dcterms:modified xsi:type="dcterms:W3CDTF">2017-06-04T19:37:48Z</dcterms:modified>
</cp:coreProperties>
</file>